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11-1.png>
</file>

<file path=ppt/media/image-11-2.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5-1.png>
</file>

<file path=ppt/media/image-5-2.png>
</file>

<file path=ppt/media/image-5-3.png>
</file>

<file path=ppt/media/image-6-1.png>
</file>

<file path=ppt/media/image-6-2.png>
</file>

<file path=ppt/media/image-6-3.png>
</file>

<file path=ppt/media/image-7-1.png>
</file>

<file path=ppt/media/image-7-2.png>
</file>

<file path=ppt/media/image-7-3.png>
</file>

<file path=ppt/media/image-8-1.png>
</file>

<file path=ppt/media/image-8-2.png>
</file>

<file path=ppt/media/image-8-3.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slideLayout" Target="../slideLayouts/slideLayout1.xml"/><Relationship Id="rId5"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1668185"/>
            <a:ext cx="10554414" cy="2499598"/>
          </a:xfrm>
          <a:prstGeom prst="rect">
            <a:avLst/>
          </a:prstGeom>
          <a:noFill/>
          <a:ln/>
        </p:spPr>
        <p:txBody>
          <a:bodyPr wrap="square" rtlCol="0" anchor="t"/>
          <a:lstStyle/>
          <a:p>
            <a:pPr indent="0" marL="0">
              <a:lnSpc>
                <a:spcPts val="6561"/>
              </a:lnSpc>
              <a:buNone/>
            </a:pPr>
            <a:r>
              <a:rPr lang="en-US" sz="5249" b="1" dirty="0">
                <a:solidFill>
                  <a:srgbClr val="000000"/>
                </a:solidFill>
                <a:latin typeface="p22-mackinac-pro" pitchFamily="34" charset="0"/>
                <a:ea typeface="p22-mackinac-pro" pitchFamily="34" charset="-122"/>
                <a:cs typeface="p22-mackinac-pro" pitchFamily="34" charset="-120"/>
              </a:rPr>
              <a:t>Using OpenCV and Tensor: Gesture Recognition Using American Sign Language</a:t>
            </a:r>
            <a:endParaRPr lang="en-US" sz="5249" dirty="0"/>
          </a:p>
        </p:txBody>
      </p:sp>
      <p:sp>
        <p:nvSpPr>
          <p:cNvPr id="7" name="Text 3"/>
          <p:cNvSpPr/>
          <p:nvPr/>
        </p:nvSpPr>
        <p:spPr>
          <a:xfrm>
            <a:off x="2037993" y="4501039"/>
            <a:ext cx="10554414" cy="1421606"/>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Discover the fascinating world of gesture recognition using the powerful combination of OpenCV and Tensor.  we will explore the importance and applications of recognizing American Sign Language (ASL) gestures, and how OpenCV and Tensor can revolutionize communication and inclusion for the deaf community.</a:t>
            </a:r>
            <a:endParaRPr lang="en-US" sz="1750" dirty="0"/>
          </a:p>
        </p:txBody>
      </p:sp>
      <p:sp>
        <p:nvSpPr>
          <p:cNvPr id="8" name="Shape 4"/>
          <p:cNvSpPr/>
          <p:nvPr/>
        </p:nvSpPr>
        <p:spPr>
          <a:xfrm>
            <a:off x="2037993" y="6189226"/>
            <a:ext cx="355402" cy="355402"/>
          </a:xfrm>
          <a:prstGeom prst="roundRect">
            <a:avLst>
              <a:gd name="adj" fmla="val 25726039"/>
            </a:avLst>
          </a:prstGeom>
          <a:noFill/>
          <a:ln w="7620">
            <a:solidFill>
              <a:srgbClr val="FFFFFF"/>
            </a:solidFill>
            <a:prstDash val="solid"/>
          </a:ln>
        </p:spPr>
      </p:sp>
      <p:pic>
        <p:nvPicPr>
          <p:cNvPr id="9" name="Image 2" descr="preencoded.png">    </p:cNvPr>
          <p:cNvPicPr>
            <a:picLocks noChangeAspect="1"/>
          </p:cNvPicPr>
          <p:nvPr/>
        </p:nvPicPr>
        <p:blipFill>
          <a:blip r:embed="rId3"/>
          <a:stretch>
            <a:fillRect/>
          </a:stretch>
        </p:blipFill>
        <p:spPr>
          <a:xfrm>
            <a:off x="2045613" y="6196846"/>
            <a:ext cx="340162" cy="340162"/>
          </a:xfrm>
          <a:prstGeom prst="rect">
            <a:avLst/>
          </a:prstGeom>
        </p:spPr>
      </p:pic>
      <p:sp>
        <p:nvSpPr>
          <p:cNvPr id="10" name="Text 5"/>
          <p:cNvSpPr/>
          <p:nvPr/>
        </p:nvSpPr>
        <p:spPr>
          <a:xfrm>
            <a:off x="2504480" y="6172557"/>
            <a:ext cx="2331720" cy="388858"/>
          </a:xfrm>
          <a:prstGeom prst="rect">
            <a:avLst/>
          </a:prstGeom>
          <a:noFill/>
          <a:ln/>
        </p:spPr>
        <p:txBody>
          <a:bodyPr wrap="none" rtlCol="0" anchor="t"/>
          <a:lstStyle/>
          <a:p>
            <a:pPr algn="l" indent="0" marL="0">
              <a:lnSpc>
                <a:spcPts val="3062"/>
              </a:lnSpc>
              <a:buNone/>
            </a:pPr>
            <a:r>
              <a:rPr lang="en-US" sz="2187" b="1" dirty="0">
                <a:solidFill>
                  <a:srgbClr val="272525"/>
                </a:solidFill>
                <a:latin typeface="Eudoxus Sans" pitchFamily="34" charset="0"/>
                <a:ea typeface="Eudoxus Sans" pitchFamily="34" charset="-122"/>
                <a:cs typeface="Eudoxus Sans" pitchFamily="34" charset="-120"/>
              </a:rPr>
              <a:t>by Disha Agrawal</a:t>
            </a:r>
            <a:endParaRPr lang="en-US" sz="2187" dirty="0"/>
          </a:p>
        </p:txBody>
      </p:sp>
      <p:pic>
        <p:nvPicPr>
          <p:cNvPr id="11"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2834640"/>
            <a:ext cx="9014460"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Challenges and Future Directions</a:t>
            </a:r>
            <a:endParaRPr lang="en-US" sz="4374" dirty="0"/>
          </a:p>
        </p:txBody>
      </p:sp>
      <p:sp>
        <p:nvSpPr>
          <p:cNvPr id="5" name="Text 2"/>
          <p:cNvSpPr/>
          <p:nvPr/>
        </p:nvSpPr>
        <p:spPr>
          <a:xfrm>
            <a:off x="2037993" y="3973354"/>
            <a:ext cx="10554414" cy="1421606"/>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Delve into the challenges faced in ASL gesture recognition and explore potential solutions. Discuss the limitations and explore ways to overcome them, paving the way for more advanced and accurate recognition systems. Look into the future of ASL gesture rupecognition, envisioning how emerging technologies can further enhance communication and empower the deaf community.</a:t>
            </a:r>
            <a:endParaRPr lang="en-US" sz="1750" dirty="0"/>
          </a:p>
        </p:txBody>
      </p:sp>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2834640"/>
            <a:ext cx="4443889"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Conclusion</a:t>
            </a:r>
            <a:endParaRPr lang="en-US" sz="4374" dirty="0"/>
          </a:p>
        </p:txBody>
      </p:sp>
      <p:sp>
        <p:nvSpPr>
          <p:cNvPr id="5" name="Text 2"/>
          <p:cNvSpPr/>
          <p:nvPr/>
        </p:nvSpPr>
        <p:spPr>
          <a:xfrm>
            <a:off x="2037993" y="3973354"/>
            <a:ext cx="10554414" cy="1421606"/>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Summarize the content of this document, emphasizing the significance of ASL gesture recognition in fostering inclusive communication. Reflect on the potential of OpenCV and Tensor in revolutionizing the way we understand and interact with ASL. Leave readers inspired to explore and embrace the power of gesture recognition technology.</a:t>
            </a:r>
            <a:endParaRPr lang="en-US" sz="1750" dirty="0"/>
          </a:p>
        </p:txBody>
      </p:sp>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534722"/>
            <a:ext cx="4443889"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Gestures</a:t>
            </a:r>
            <a:endParaRPr lang="en-US" sz="4374" dirty="0"/>
          </a:p>
        </p:txBody>
      </p:sp>
      <p:sp>
        <p:nvSpPr>
          <p:cNvPr id="6" name="Text 2"/>
          <p:cNvSpPr/>
          <p:nvPr/>
        </p:nvSpPr>
        <p:spPr>
          <a:xfrm>
            <a:off x="833199" y="3562350"/>
            <a:ext cx="7477601" cy="2132409"/>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"Connecting Humanity to Technology through the Language of Gestures Unraveling the Digits and Alphabets: OpenCV and Tensor Unite for Precision Recognition.". OpenCV and TensorFlow, it not only improves accuracy but also makes this technology accessible, opening doors to innovative applications across various domains, from healthcare and gaming to virtual reality and smart homes.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365296"/>
            <a:ext cx="7477601" cy="1388745"/>
          </a:xfrm>
          <a:prstGeom prst="rect">
            <a:avLst/>
          </a:prstGeom>
          <a:noFill/>
          <a:ln/>
        </p:spPr>
        <p:txBody>
          <a:bodyPr wrap="squar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American Sign Language (ASL)</a:t>
            </a:r>
            <a:endParaRPr lang="en-US" sz="4374" dirty="0"/>
          </a:p>
        </p:txBody>
      </p:sp>
      <p:sp>
        <p:nvSpPr>
          <p:cNvPr id="6" name="Text 2"/>
          <p:cNvSpPr/>
          <p:nvPr/>
        </p:nvSpPr>
        <p:spPr>
          <a:xfrm>
            <a:off x="833199" y="4087297"/>
            <a:ext cx="7477601" cy="1777008"/>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Learn about the rich history and significance of ASL, a visual-gestural language used by the deaf community. Discover how ASL gesture recognition can empower individuals with hearing impairments by facilitating seamless communication and fostering inclusivity in various domains, from education to everyday interactions.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3053"/>
          </a:xfrm>
          <a:prstGeom prst="rect">
            <a:avLst/>
          </a:prstGeom>
          <a:solidFill>
            <a:srgbClr val="FFFFFF">
              <a:alpha val="75000"/>
            </a:srgbClr>
          </a:solidFill>
          <a:ln w="10835">
            <a:solidFill>
              <a:srgbClr val="FFFFFF">
                <a:alpha val="64000"/>
              </a:srgbClr>
            </a:solidFill>
            <a:prstDash val="solid"/>
          </a:ln>
        </p:spPr>
      </p:sp>
      <p:sp>
        <p:nvSpPr>
          <p:cNvPr id="4" name="Text 1"/>
          <p:cNvSpPr/>
          <p:nvPr/>
        </p:nvSpPr>
        <p:spPr>
          <a:xfrm>
            <a:off x="3161109" y="480893"/>
            <a:ext cx="6888480" cy="546616"/>
          </a:xfrm>
          <a:prstGeom prst="rect">
            <a:avLst/>
          </a:prstGeom>
          <a:noFill/>
          <a:ln/>
        </p:spPr>
        <p:txBody>
          <a:bodyPr wrap="none" rtlCol="0" anchor="t"/>
          <a:lstStyle/>
          <a:p>
            <a:pPr indent="0" marL="0">
              <a:lnSpc>
                <a:spcPts val="4304"/>
              </a:lnSpc>
              <a:buNone/>
            </a:pPr>
            <a:r>
              <a:rPr lang="en-US" sz="3443" b="1" dirty="0">
                <a:solidFill>
                  <a:srgbClr val="000000"/>
                </a:solidFill>
                <a:latin typeface="p22-mackinac-pro" pitchFamily="34" charset="0"/>
                <a:ea typeface="p22-mackinac-pro" pitchFamily="34" charset="-122"/>
                <a:cs typeface="p22-mackinac-pro" pitchFamily="34" charset="-120"/>
              </a:rPr>
              <a:t>Gesture Recognition Techniques</a:t>
            </a:r>
            <a:endParaRPr lang="en-US" sz="3443" dirty="0"/>
          </a:p>
        </p:txBody>
      </p:sp>
      <p:sp>
        <p:nvSpPr>
          <p:cNvPr id="5" name="Text 2"/>
          <p:cNvSpPr/>
          <p:nvPr/>
        </p:nvSpPr>
        <p:spPr>
          <a:xfrm>
            <a:off x="3161109" y="1377315"/>
            <a:ext cx="8308062" cy="559594"/>
          </a:xfrm>
          <a:prstGeom prst="rect">
            <a:avLst/>
          </a:prstGeom>
          <a:noFill/>
          <a:ln/>
        </p:spPr>
        <p:txBody>
          <a:bodyPr wrap="square" rtlCol="0" anchor="t"/>
          <a:lstStyle/>
          <a:p>
            <a:pPr indent="0" marL="0">
              <a:lnSpc>
                <a:spcPts val="2204"/>
              </a:lnSpc>
              <a:buNone/>
            </a:pPr>
            <a:r>
              <a:rPr lang="en-US" sz="1377" dirty="0">
                <a:solidFill>
                  <a:srgbClr val="272525"/>
                </a:solidFill>
                <a:latin typeface="Eudoxus Sans" pitchFamily="34" charset="0"/>
                <a:ea typeface="Eudoxus Sans" pitchFamily="34" charset="-122"/>
                <a:cs typeface="Eudoxus Sans" pitchFamily="34" charset="-120"/>
              </a:rPr>
              <a:t>Gesture recognition involves a variety of techniques and algorithms, some of which are applicable to recognizing ASL gestures. Here are a few key methods:</a:t>
            </a:r>
            <a:endParaRPr lang="en-US" sz="1377" dirty="0"/>
          </a:p>
        </p:txBody>
      </p:sp>
      <p:sp>
        <p:nvSpPr>
          <p:cNvPr id="6" name="Text 3"/>
          <p:cNvSpPr/>
          <p:nvPr/>
        </p:nvSpPr>
        <p:spPr>
          <a:xfrm>
            <a:off x="3440906" y="2133600"/>
            <a:ext cx="8028265" cy="1134427"/>
          </a:xfrm>
          <a:prstGeom prst="rect">
            <a:avLst/>
          </a:prstGeom>
          <a:noFill/>
          <a:ln/>
        </p:spPr>
        <p:txBody>
          <a:bodyPr wrap="square" rtlCol="0" anchor="t"/>
          <a:lstStyle/>
          <a:p>
            <a:pPr algn="l" marL="342900" indent="-342900">
              <a:lnSpc>
                <a:spcPts val="2204"/>
              </a:lnSpc>
              <a:buSzPct val="100000"/>
              <a:buFont typeface="+mj-lt"/>
              <a:buAutoNum type="arabicPeriod" startAt="1"/>
            </a:pPr>
            <a:r>
              <a:rPr lang="en-US" sz="1377" b="1" dirty="0">
                <a:solidFill>
                  <a:srgbClr val="272525"/>
                </a:solidFill>
                <a:latin typeface="Eudoxus Sans" pitchFamily="34" charset="0"/>
                <a:ea typeface="Eudoxus Sans" pitchFamily="34" charset="-122"/>
                <a:cs typeface="Eudoxus Sans" pitchFamily="34" charset="-120"/>
              </a:rPr>
              <a:t>Computer Vision and Hand Tracking</a:t>
            </a:r>
            <a:pPr algn="l" indent="0" marL="0">
              <a:lnSpc>
                <a:spcPts val="2204"/>
              </a:lnSpc>
              <a:buNone/>
            </a:pPr>
            <a:r>
              <a:rPr lang="en-US" sz="1377" dirty="0">
                <a:solidFill>
                  <a:srgbClr val="272525"/>
                </a:solidFill>
                <a:latin typeface="Eudoxus Sans" pitchFamily="34" charset="0"/>
                <a:ea typeface="Eudoxus Sans" pitchFamily="34" charset="-122"/>
                <a:cs typeface="Eudoxus Sans" pitchFamily="34" charset="-120"/>
              </a:rPr>
              <a:t>: OpenCV is a versatile computer vision library that can be used to track and detect hands in real-time. The </a:t>
            </a:r>
            <a:pPr algn="l" indent="0" marL="0">
              <a:lnSpc>
                <a:spcPts val="2204"/>
              </a:lnSpc>
              <a:buNone/>
            </a:pPr>
            <a:r>
              <a:rPr lang="en-US" sz="1377" dirty="0">
                <a:solidFill>
                  <a:srgbClr val="272525"/>
                </a:solidFill>
                <a:highlight>
                  <a:srgbClr val="E5F6FF"/>
                </a:highlight>
                <a:latin typeface="Consolas" pitchFamily="34" charset="0"/>
                <a:ea typeface="Consolas" pitchFamily="34" charset="-122"/>
                <a:cs typeface="Consolas" pitchFamily="34" charset="-120"/>
              </a:rPr>
              <a:t>cvzone</a:t>
            </a:r>
            <a:pPr algn="l" indent="0" marL="0">
              <a:lnSpc>
                <a:spcPts val="2204"/>
              </a:lnSpc>
              <a:buNone/>
            </a:pPr>
            <a:r>
              <a:rPr lang="en-US" sz="1377" dirty="0">
                <a:solidFill>
                  <a:srgbClr val="272525"/>
                </a:solidFill>
                <a:latin typeface="Eudoxus Sans" pitchFamily="34" charset="0"/>
                <a:ea typeface="Eudoxus Sans" pitchFamily="34" charset="-122"/>
                <a:cs typeface="Eudoxus Sans" pitchFamily="34" charset="-120"/>
              </a:rPr>
              <a:t> library, which is based on OpenCV, simplifies hand tracking by providing pre-built modules like </a:t>
            </a:r>
            <a:pPr algn="l" indent="0" marL="0">
              <a:lnSpc>
                <a:spcPts val="2204"/>
              </a:lnSpc>
              <a:buNone/>
            </a:pPr>
            <a:r>
              <a:rPr lang="en-US" sz="1377" dirty="0">
                <a:solidFill>
                  <a:srgbClr val="272525"/>
                </a:solidFill>
                <a:highlight>
                  <a:srgbClr val="E5F6FF"/>
                </a:highlight>
                <a:latin typeface="Consolas" pitchFamily="34" charset="0"/>
                <a:ea typeface="Consolas" pitchFamily="34" charset="-122"/>
                <a:cs typeface="Consolas" pitchFamily="34" charset="-120"/>
              </a:rPr>
              <a:t>HandDetector</a:t>
            </a:r>
            <a:pPr algn="l" indent="0" marL="0">
              <a:lnSpc>
                <a:spcPts val="2204"/>
              </a:lnSpc>
              <a:buNone/>
            </a:pPr>
            <a:r>
              <a:rPr lang="en-US" sz="1377" dirty="0">
                <a:solidFill>
                  <a:srgbClr val="272525"/>
                </a:solidFill>
                <a:latin typeface="Eudoxus Sans" pitchFamily="34" charset="0"/>
                <a:ea typeface="Eudoxus Sans" pitchFamily="34" charset="-122"/>
                <a:cs typeface="Eudoxus Sans" pitchFamily="34" charset="-120"/>
              </a:rPr>
              <a:t>. This is essential for isolating the hand and extracting features for recognition.</a:t>
            </a:r>
            <a:endParaRPr lang="en-US" sz="1377" dirty="0"/>
          </a:p>
        </p:txBody>
      </p:sp>
      <p:sp>
        <p:nvSpPr>
          <p:cNvPr id="7" name="Text 4"/>
          <p:cNvSpPr/>
          <p:nvPr/>
        </p:nvSpPr>
        <p:spPr>
          <a:xfrm>
            <a:off x="3440906" y="3337917"/>
            <a:ext cx="8028265" cy="1406604"/>
          </a:xfrm>
          <a:prstGeom prst="rect">
            <a:avLst/>
          </a:prstGeom>
          <a:noFill/>
          <a:ln/>
        </p:spPr>
        <p:txBody>
          <a:bodyPr wrap="square" rtlCol="0" anchor="t"/>
          <a:lstStyle/>
          <a:p>
            <a:pPr algn="l" marL="342900" indent="-342900">
              <a:lnSpc>
                <a:spcPts val="2204"/>
              </a:lnSpc>
              <a:buSzPct val="100000"/>
              <a:buFont typeface="+mj-lt"/>
              <a:buAutoNum type="arabicPeriod" startAt="2"/>
            </a:pPr>
            <a:r>
              <a:rPr lang="en-US" sz="1377" b="1" dirty="0">
                <a:solidFill>
                  <a:srgbClr val="272525"/>
                </a:solidFill>
                <a:latin typeface="Eudoxus Sans" pitchFamily="34" charset="0"/>
                <a:ea typeface="Eudoxus Sans" pitchFamily="34" charset="-122"/>
                <a:cs typeface="Eudoxus Sans" pitchFamily="34" charset="-120"/>
              </a:rPr>
              <a:t>Deep Learning</a:t>
            </a:r>
            <a:pPr algn="l" indent="0" marL="0">
              <a:lnSpc>
                <a:spcPts val="2204"/>
              </a:lnSpc>
              <a:buNone/>
            </a:pPr>
            <a:r>
              <a:rPr lang="en-US" sz="1377" dirty="0">
                <a:solidFill>
                  <a:srgbClr val="272525"/>
                </a:solidFill>
                <a:latin typeface="Eudoxus Sans" pitchFamily="34" charset="0"/>
                <a:ea typeface="Eudoxus Sans" pitchFamily="34" charset="-122"/>
                <a:cs typeface="Eudoxus Sans" pitchFamily="34" charset="-120"/>
              </a:rPr>
              <a:t>: Deep neural networks, especially convolutional neural networks (CNNs), are commonly used for gesture recognition. TensorFlow, a popular deep learning framework, can be employed to train and deploy models. In the provided code, the </a:t>
            </a:r>
            <a:pPr algn="l" indent="0" marL="0">
              <a:lnSpc>
                <a:spcPts val="2204"/>
              </a:lnSpc>
              <a:buNone/>
            </a:pPr>
            <a:r>
              <a:rPr lang="en-US" sz="1377" dirty="0">
                <a:solidFill>
                  <a:srgbClr val="272525"/>
                </a:solidFill>
                <a:highlight>
                  <a:srgbClr val="E5F6FF"/>
                </a:highlight>
                <a:latin typeface="Consolas" pitchFamily="34" charset="0"/>
                <a:ea typeface="Consolas" pitchFamily="34" charset="-122"/>
                <a:cs typeface="Consolas" pitchFamily="34" charset="-120"/>
              </a:rPr>
              <a:t>Classifier</a:t>
            </a:r>
            <a:pPr algn="l" indent="0" marL="0">
              <a:lnSpc>
                <a:spcPts val="2204"/>
              </a:lnSpc>
              <a:buNone/>
            </a:pPr>
            <a:r>
              <a:rPr lang="en-US" sz="1377" dirty="0">
                <a:solidFill>
                  <a:srgbClr val="272525"/>
                </a:solidFill>
                <a:latin typeface="Eudoxus Sans" pitchFamily="34" charset="0"/>
                <a:ea typeface="Eudoxus Sans" pitchFamily="34" charset="-122"/>
                <a:cs typeface="Eudoxus Sans" pitchFamily="34" charset="-120"/>
              </a:rPr>
              <a:t> uses a pre-trained model for gesture classification. To recognize ASL gestures effectively, you would need a diverse dataset and an appropriate model architecture.</a:t>
            </a:r>
            <a:endParaRPr lang="en-US" sz="1377" dirty="0"/>
          </a:p>
        </p:txBody>
      </p:sp>
      <p:sp>
        <p:nvSpPr>
          <p:cNvPr id="8" name="Text 5"/>
          <p:cNvSpPr/>
          <p:nvPr/>
        </p:nvSpPr>
        <p:spPr>
          <a:xfrm>
            <a:off x="3440906" y="4814411"/>
            <a:ext cx="8028265" cy="1119187"/>
          </a:xfrm>
          <a:prstGeom prst="rect">
            <a:avLst/>
          </a:prstGeom>
          <a:noFill/>
          <a:ln/>
        </p:spPr>
        <p:txBody>
          <a:bodyPr wrap="square" rtlCol="0" anchor="t"/>
          <a:lstStyle/>
          <a:p>
            <a:pPr algn="l" marL="342900" indent="-342900">
              <a:lnSpc>
                <a:spcPts val="2204"/>
              </a:lnSpc>
              <a:buSzPct val="100000"/>
              <a:buFont typeface="+mj-lt"/>
              <a:buAutoNum type="arabicPeriod" startAt="3"/>
            </a:pPr>
            <a:r>
              <a:rPr lang="en-US" sz="1377" b="1" dirty="0">
                <a:solidFill>
                  <a:srgbClr val="272525"/>
                </a:solidFill>
                <a:latin typeface="Eudoxus Sans" pitchFamily="34" charset="0"/>
                <a:ea typeface="Eudoxus Sans" pitchFamily="34" charset="-122"/>
                <a:cs typeface="Eudoxus Sans" pitchFamily="34" charset="-120"/>
              </a:rPr>
              <a:t>Feature Extraction</a:t>
            </a:r>
            <a:pPr algn="l" indent="0" marL="0">
              <a:lnSpc>
                <a:spcPts val="2204"/>
              </a:lnSpc>
              <a:buNone/>
            </a:pPr>
            <a:r>
              <a:rPr lang="en-US" sz="1377" dirty="0">
                <a:solidFill>
                  <a:srgbClr val="272525"/>
                </a:solidFill>
                <a:latin typeface="Eudoxus Sans" pitchFamily="34" charset="0"/>
                <a:ea typeface="Eudoxus Sans" pitchFamily="34" charset="-122"/>
                <a:cs typeface="Eudoxus Sans" pitchFamily="34" charset="-120"/>
              </a:rPr>
              <a:t>: Feature extraction techniques are crucial for gesture recognition. They involve capturing distinctive characteristics of hand and finger movements, which can be fed into a machine learning model. Features can include hand shape, finger positions, and motion trajectories.</a:t>
            </a:r>
            <a:endParaRPr lang="en-US" sz="1377" dirty="0"/>
          </a:p>
        </p:txBody>
      </p:sp>
      <p:sp>
        <p:nvSpPr>
          <p:cNvPr id="9" name="Text 6"/>
          <p:cNvSpPr/>
          <p:nvPr/>
        </p:nvSpPr>
        <p:spPr>
          <a:xfrm>
            <a:off x="3440906" y="6003488"/>
            <a:ext cx="8028265" cy="839391"/>
          </a:xfrm>
          <a:prstGeom prst="rect">
            <a:avLst/>
          </a:prstGeom>
          <a:noFill/>
          <a:ln/>
        </p:spPr>
        <p:txBody>
          <a:bodyPr wrap="square" rtlCol="0" anchor="t"/>
          <a:lstStyle/>
          <a:p>
            <a:pPr algn="l" marL="342900" indent="-342900">
              <a:lnSpc>
                <a:spcPts val="2204"/>
              </a:lnSpc>
              <a:buSzPct val="100000"/>
              <a:buFont typeface="+mj-lt"/>
              <a:buAutoNum type="arabicPeriod" startAt="4"/>
            </a:pPr>
            <a:r>
              <a:rPr lang="en-US" sz="1377" b="1" dirty="0">
                <a:solidFill>
                  <a:srgbClr val="272525"/>
                </a:solidFill>
                <a:latin typeface="Eudoxus Sans" pitchFamily="34" charset="0"/>
                <a:ea typeface="Eudoxus Sans" pitchFamily="34" charset="-122"/>
                <a:cs typeface="Eudoxus Sans" pitchFamily="34" charset="-120"/>
              </a:rPr>
              <a:t>Recurrent Neural Networks (RNNs)</a:t>
            </a:r>
            <a:pPr algn="l" indent="0" marL="0">
              <a:lnSpc>
                <a:spcPts val="2204"/>
              </a:lnSpc>
              <a:buNone/>
            </a:pPr>
            <a:r>
              <a:rPr lang="en-US" sz="1377" dirty="0">
                <a:solidFill>
                  <a:srgbClr val="272525"/>
                </a:solidFill>
                <a:latin typeface="Eudoxus Sans" pitchFamily="34" charset="0"/>
                <a:ea typeface="Eudoxus Sans" pitchFamily="34" charset="-122"/>
                <a:cs typeface="Eudoxus Sans" pitchFamily="34" charset="-120"/>
              </a:rPr>
              <a:t>: RNNs can capture the temporal aspects of gestures, which is essential for ASL recognition since ASL involves dynamic hand movements and gestures that evolve over time.</a:t>
            </a:r>
            <a:endParaRPr lang="en-US" sz="1377" dirty="0"/>
          </a:p>
        </p:txBody>
      </p:sp>
      <p:sp>
        <p:nvSpPr>
          <p:cNvPr id="10" name="Text 7"/>
          <p:cNvSpPr/>
          <p:nvPr/>
        </p:nvSpPr>
        <p:spPr>
          <a:xfrm>
            <a:off x="3440906" y="6912769"/>
            <a:ext cx="8028265" cy="839391"/>
          </a:xfrm>
          <a:prstGeom prst="rect">
            <a:avLst/>
          </a:prstGeom>
          <a:noFill/>
          <a:ln/>
        </p:spPr>
        <p:txBody>
          <a:bodyPr wrap="square" rtlCol="0" anchor="t"/>
          <a:lstStyle/>
          <a:p>
            <a:pPr algn="l" marL="342900" indent="-342900">
              <a:lnSpc>
                <a:spcPts val="2204"/>
              </a:lnSpc>
              <a:buSzPct val="100000"/>
              <a:buFont typeface="+mj-lt"/>
              <a:buAutoNum type="arabicPeriod" startAt="5"/>
            </a:pPr>
            <a:r>
              <a:rPr lang="en-US" sz="1377" b="1" dirty="0">
                <a:solidFill>
                  <a:srgbClr val="272525"/>
                </a:solidFill>
                <a:latin typeface="Eudoxus Sans" pitchFamily="34" charset="0"/>
                <a:ea typeface="Eudoxus Sans" pitchFamily="34" charset="-122"/>
                <a:cs typeface="Eudoxus Sans" pitchFamily="34" charset="-120"/>
              </a:rPr>
              <a:t>Transfer Learning</a:t>
            </a:r>
            <a:pPr algn="l" indent="0" marL="0">
              <a:lnSpc>
                <a:spcPts val="2204"/>
              </a:lnSpc>
              <a:buNone/>
            </a:pPr>
            <a:r>
              <a:rPr lang="en-US" sz="1377" dirty="0">
                <a:solidFill>
                  <a:srgbClr val="272525"/>
                </a:solidFill>
                <a:latin typeface="Eudoxus Sans" pitchFamily="34" charset="0"/>
                <a:ea typeface="Eudoxus Sans" pitchFamily="34" charset="-122"/>
                <a:cs typeface="Eudoxus Sans" pitchFamily="34" charset="-120"/>
              </a:rPr>
              <a:t>: Utilizing pre-trained models and fine-tuning them for gesture recognition can save time and computational resources. Transfer learning can be applied to adapt models for recognizing specific gestures like ASL signs.</a:t>
            </a:r>
            <a:endParaRPr lang="en-US" sz="1377"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054423"/>
            <a:ext cx="5478780"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Training and Testing</a:t>
            </a:r>
            <a:endParaRPr lang="en-US" sz="4374" dirty="0"/>
          </a:p>
        </p:txBody>
      </p:sp>
      <p:sp>
        <p:nvSpPr>
          <p:cNvPr id="6" name="Text 2"/>
          <p:cNvSpPr/>
          <p:nvPr/>
        </p:nvSpPr>
        <p:spPr>
          <a:xfrm>
            <a:off x="6319599" y="3082052"/>
            <a:ext cx="7477601" cy="2132409"/>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Dive into the process of training machine learning models using ASL gesture datasets. Experience the journey of transforming raw data into powerful models that can understand and respond to ASL gestures. Discover how validation and evaluation play a crucial role in ensuring accuracy and reliability, making gesture recognition a seamless experience. We have achieved this google </a:t>
            </a:r>
            <a:endParaRPr lang="en-US" sz="1750" dirty="0"/>
          </a:p>
        </p:txBody>
      </p:sp>
      <p:sp>
        <p:nvSpPr>
          <p:cNvPr id="7" name="Text 3"/>
          <p:cNvSpPr/>
          <p:nvPr/>
        </p:nvSpPr>
        <p:spPr>
          <a:xfrm>
            <a:off x="6319599" y="5464373"/>
            <a:ext cx="7477601" cy="710803"/>
          </a:xfrm>
          <a:prstGeom prst="rect">
            <a:avLst/>
          </a:prstGeom>
          <a:noFill/>
          <a:ln/>
        </p:spPr>
        <p:txBody>
          <a:bodyPr wrap="square" rtlCol="0" anchor="t"/>
          <a:lstStyle/>
          <a:p>
            <a:pPr indent="0" marL="0">
              <a:lnSpc>
                <a:spcPts val="2799"/>
              </a:lnSpc>
              <a:buNone/>
            </a:pPr>
            <a:r>
              <a:rPr lang="en-US" sz="1750" b="1" dirty="0">
                <a:solidFill>
                  <a:srgbClr val="272525"/>
                </a:solidFill>
                <a:latin typeface="Eudoxus Sans" pitchFamily="34" charset="0"/>
                <a:ea typeface="Eudoxus Sans" pitchFamily="34" charset="-122"/>
                <a:cs typeface="Eudoxus Sans" pitchFamily="34" charset="-120"/>
              </a:rPr>
              <a:t>teachablemachine.withgoogle.com train </a:t>
            </a:r>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giving us keras.h5 and labels.txt as a model classifier</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817971"/>
            <a:ext cx="4443889"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Scope:-</a:t>
            </a:r>
            <a:endParaRPr lang="en-US" sz="4374" dirty="0"/>
          </a:p>
        </p:txBody>
      </p:sp>
      <p:sp>
        <p:nvSpPr>
          <p:cNvPr id="6" name="Text 2"/>
          <p:cNvSpPr/>
          <p:nvPr/>
        </p:nvSpPr>
        <p:spPr>
          <a:xfrm>
            <a:off x="833199" y="3845600"/>
            <a:ext cx="7477601" cy="355402"/>
          </a:xfrm>
          <a:prstGeom prst="rect">
            <a:avLst/>
          </a:prstGeom>
          <a:noFill/>
          <a:ln/>
        </p:spPr>
        <p:txBody>
          <a:bodyPr wrap="non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Detecting American Sign Language (Alphabets, digits, Gestures)</a:t>
            </a:r>
            <a:endParaRPr lang="en-US" sz="1750" dirty="0"/>
          </a:p>
        </p:txBody>
      </p:sp>
      <p:sp>
        <p:nvSpPr>
          <p:cNvPr id="7" name="Text 3"/>
          <p:cNvSpPr/>
          <p:nvPr/>
        </p:nvSpPr>
        <p:spPr>
          <a:xfrm>
            <a:off x="833199" y="4450913"/>
            <a:ext cx="7477601" cy="355402"/>
          </a:xfrm>
          <a:prstGeom prst="rect">
            <a:avLst/>
          </a:prstGeom>
          <a:noFill/>
          <a:ln/>
        </p:spPr>
        <p:txBody>
          <a:bodyPr wrap="none" rtlCol="0" anchor="t"/>
          <a:lstStyle/>
          <a:p>
            <a:pPr indent="0" marL="0">
              <a:lnSpc>
                <a:spcPts val="2799"/>
              </a:lnSpc>
              <a:buNone/>
            </a:pPr>
            <a:endParaRPr lang="en-US" sz="1750" dirty="0"/>
          </a:p>
        </p:txBody>
      </p:sp>
      <p:sp>
        <p:nvSpPr>
          <p:cNvPr id="8" name="Text 4"/>
          <p:cNvSpPr/>
          <p:nvPr/>
        </p:nvSpPr>
        <p:spPr>
          <a:xfrm>
            <a:off x="833199" y="5056227"/>
            <a:ext cx="7477601" cy="355402"/>
          </a:xfrm>
          <a:prstGeom prst="rect">
            <a:avLst/>
          </a:prstGeom>
          <a:noFill/>
          <a:ln/>
        </p:spPr>
        <p:txBody>
          <a:bodyPr wrap="none" rtlCol="0" anchor="t"/>
          <a:lstStyle/>
          <a:p>
            <a:pPr indent="0" marL="0">
              <a:lnSpc>
                <a:spcPts val="2799"/>
              </a:lnSpc>
              <a:buNone/>
            </a:pPr>
            <a:endParaRPr lang="en-US" sz="1750" dirty="0"/>
          </a:p>
        </p:txBody>
      </p:sp>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1590675"/>
            <a:ext cx="4443889"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Select Dataset</a:t>
            </a:r>
            <a:endParaRPr lang="en-US" sz="4374" dirty="0"/>
          </a:p>
        </p:txBody>
      </p:sp>
      <p:sp>
        <p:nvSpPr>
          <p:cNvPr id="6" name="Text 2"/>
          <p:cNvSpPr/>
          <p:nvPr/>
        </p:nvSpPr>
        <p:spPr>
          <a:xfrm>
            <a:off x="833199" y="2618303"/>
            <a:ext cx="7477601" cy="710803"/>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we are creating our own dataset thus this is a real time detection we can make our model capable of detecting any sign</a:t>
            </a:r>
            <a:endParaRPr lang="en-US" sz="1750" dirty="0"/>
          </a:p>
        </p:txBody>
      </p:sp>
      <p:sp>
        <p:nvSpPr>
          <p:cNvPr id="7" name="Text 3"/>
          <p:cNvSpPr/>
          <p:nvPr/>
        </p:nvSpPr>
        <p:spPr>
          <a:xfrm>
            <a:off x="833199" y="3579019"/>
            <a:ext cx="7477601" cy="355402"/>
          </a:xfrm>
          <a:prstGeom prst="rect">
            <a:avLst/>
          </a:prstGeom>
          <a:noFill/>
          <a:ln/>
        </p:spPr>
        <p:txBody>
          <a:bodyPr wrap="non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steps followed are:</a:t>
            </a:r>
            <a:endParaRPr lang="en-US" sz="1750" dirty="0"/>
          </a:p>
        </p:txBody>
      </p:sp>
      <p:sp>
        <p:nvSpPr>
          <p:cNvPr id="8" name="Text 4"/>
          <p:cNvSpPr/>
          <p:nvPr/>
        </p:nvSpPr>
        <p:spPr>
          <a:xfrm>
            <a:off x="1188601" y="4184332"/>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open webcam</a:t>
            </a:r>
            <a:endParaRPr lang="en-US" sz="1750" dirty="0"/>
          </a:p>
        </p:txBody>
      </p:sp>
      <p:sp>
        <p:nvSpPr>
          <p:cNvPr id="9" name="Text 5"/>
          <p:cNvSpPr/>
          <p:nvPr/>
        </p:nvSpPr>
        <p:spPr>
          <a:xfrm>
            <a:off x="1188601" y="4628555"/>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crop the image </a:t>
            </a:r>
            <a:endParaRPr lang="en-US" sz="1750" dirty="0"/>
          </a:p>
        </p:txBody>
      </p:sp>
      <p:sp>
        <p:nvSpPr>
          <p:cNvPr id="10" name="Text 6"/>
          <p:cNvSpPr/>
          <p:nvPr/>
        </p:nvSpPr>
        <p:spPr>
          <a:xfrm>
            <a:off x="1188601" y="5072777"/>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Make new image with same size considering same width and height</a:t>
            </a:r>
            <a:endParaRPr lang="en-US" sz="1750" dirty="0"/>
          </a:p>
        </p:txBody>
      </p:sp>
      <p:sp>
        <p:nvSpPr>
          <p:cNvPr id="11" name="Text 7"/>
          <p:cNvSpPr/>
          <p:nvPr/>
        </p:nvSpPr>
        <p:spPr>
          <a:xfrm>
            <a:off x="833199" y="5678091"/>
            <a:ext cx="7477601" cy="355402"/>
          </a:xfrm>
          <a:prstGeom prst="rect">
            <a:avLst/>
          </a:prstGeom>
          <a:noFill/>
          <a:ln/>
        </p:spPr>
        <p:txBody>
          <a:bodyPr wrap="none" rtlCol="0" anchor="t"/>
          <a:lstStyle/>
          <a:p>
            <a:pPr indent="0" marL="0">
              <a:lnSpc>
                <a:spcPts val="2799"/>
              </a:lnSpc>
              <a:buNone/>
            </a:pPr>
            <a:endParaRPr lang="en-US" sz="1750" dirty="0"/>
          </a:p>
        </p:txBody>
      </p:sp>
      <p:sp>
        <p:nvSpPr>
          <p:cNvPr id="12" name="Text 8"/>
          <p:cNvSpPr/>
          <p:nvPr/>
        </p:nvSpPr>
        <p:spPr>
          <a:xfrm>
            <a:off x="833199" y="6283404"/>
            <a:ext cx="7477601" cy="355402"/>
          </a:xfrm>
          <a:prstGeom prst="rect">
            <a:avLst/>
          </a:prstGeom>
          <a:noFill/>
          <a:ln/>
        </p:spPr>
        <p:txBody>
          <a:bodyPr wrap="none" rtlCol="0" anchor="t"/>
          <a:lstStyle/>
          <a:p>
            <a:pPr indent="0" marL="0">
              <a:lnSpc>
                <a:spcPts val="2799"/>
              </a:lnSpc>
              <a:buNone/>
            </a:pPr>
            <a:endParaRPr lang="en-US" sz="1750" dirty="0"/>
          </a:p>
        </p:txBody>
      </p:sp>
      <p:pic>
        <p:nvPicPr>
          <p:cNvPr id="1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1637824"/>
            <a:ext cx="4443889" cy="694373"/>
          </a:xfrm>
          <a:prstGeom prst="rect">
            <a:avLst/>
          </a:prstGeom>
          <a:noFill/>
          <a:ln/>
        </p:spPr>
        <p:txBody>
          <a:bodyPr wrap="none" rtlCol="0" anchor="t"/>
          <a:lstStyle/>
          <a:p>
            <a:pPr indent="0" marL="0">
              <a:lnSpc>
                <a:spcPts val="5468"/>
              </a:lnSpc>
              <a:buNone/>
            </a:pPr>
            <a:endParaRPr lang="en-US" sz="4374" dirty="0"/>
          </a:p>
        </p:txBody>
      </p:sp>
      <p:sp>
        <p:nvSpPr>
          <p:cNvPr id="6" name="Text 2"/>
          <p:cNvSpPr/>
          <p:nvPr/>
        </p:nvSpPr>
        <p:spPr>
          <a:xfrm>
            <a:off x="833199" y="2665452"/>
            <a:ext cx="5996940"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Preprocessing Dataset</a:t>
            </a:r>
            <a:endParaRPr lang="en-US" sz="4374" dirty="0"/>
          </a:p>
        </p:txBody>
      </p:sp>
      <p:sp>
        <p:nvSpPr>
          <p:cNvPr id="7" name="Text 3"/>
          <p:cNvSpPr/>
          <p:nvPr/>
        </p:nvSpPr>
        <p:spPr>
          <a:xfrm>
            <a:off x="1188601" y="3693081"/>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crop image</a:t>
            </a:r>
            <a:endParaRPr lang="en-US" sz="1750" dirty="0"/>
          </a:p>
        </p:txBody>
      </p:sp>
      <p:sp>
        <p:nvSpPr>
          <p:cNvPr id="8" name="Text 4"/>
          <p:cNvSpPr/>
          <p:nvPr/>
        </p:nvSpPr>
        <p:spPr>
          <a:xfrm>
            <a:off x="1188601" y="4137303"/>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Make an empty image now paste crop image over their</a:t>
            </a:r>
            <a:endParaRPr lang="en-US" sz="1750" dirty="0"/>
          </a:p>
        </p:txBody>
      </p:sp>
      <p:sp>
        <p:nvSpPr>
          <p:cNvPr id="9" name="Text 5"/>
          <p:cNvSpPr/>
          <p:nvPr/>
        </p:nvSpPr>
        <p:spPr>
          <a:xfrm>
            <a:off x="1188601" y="4581525"/>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Now fix the size of the image</a:t>
            </a:r>
            <a:endParaRPr lang="en-US" sz="1750" dirty="0"/>
          </a:p>
        </p:txBody>
      </p:sp>
      <p:sp>
        <p:nvSpPr>
          <p:cNvPr id="10" name="Text 6"/>
          <p:cNvSpPr/>
          <p:nvPr/>
        </p:nvSpPr>
        <p:spPr>
          <a:xfrm>
            <a:off x="1188601" y="5025747"/>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Alter image if height greater than width and vise versa</a:t>
            </a:r>
            <a:endParaRPr lang="en-US" sz="1750" dirty="0"/>
          </a:p>
        </p:txBody>
      </p:sp>
      <p:sp>
        <p:nvSpPr>
          <p:cNvPr id="11" name="Text 7"/>
          <p:cNvSpPr/>
          <p:nvPr/>
        </p:nvSpPr>
        <p:spPr>
          <a:xfrm>
            <a:off x="833199" y="5631061"/>
            <a:ext cx="7477601" cy="355402"/>
          </a:xfrm>
          <a:prstGeom prst="rect">
            <a:avLst/>
          </a:prstGeom>
          <a:noFill/>
          <a:ln/>
        </p:spPr>
        <p:txBody>
          <a:bodyPr wrap="none" rtlCol="0" anchor="t"/>
          <a:lstStyle/>
          <a:p>
            <a:pPr indent="0" marL="0">
              <a:lnSpc>
                <a:spcPts val="2799"/>
              </a:lnSpc>
              <a:buNone/>
            </a:pPr>
            <a:endParaRPr lang="en-US" sz="1750" dirty="0"/>
          </a:p>
        </p:txBody>
      </p:sp>
      <p:sp>
        <p:nvSpPr>
          <p:cNvPr id="12" name="Text 8"/>
          <p:cNvSpPr/>
          <p:nvPr/>
        </p:nvSpPr>
        <p:spPr>
          <a:xfrm>
            <a:off x="833199" y="6236375"/>
            <a:ext cx="7477601" cy="355402"/>
          </a:xfrm>
          <a:prstGeom prst="rect">
            <a:avLst/>
          </a:prstGeom>
          <a:noFill/>
          <a:ln/>
        </p:spPr>
        <p:txBody>
          <a:bodyPr wrap="none" rtlCol="0" anchor="t"/>
          <a:lstStyle/>
          <a:p>
            <a:pPr indent="0" marL="0">
              <a:lnSpc>
                <a:spcPts val="2799"/>
              </a:lnSpc>
              <a:buNone/>
            </a:pPr>
            <a:endParaRPr lang="en-US" sz="1750" dirty="0"/>
          </a:p>
        </p:txBody>
      </p:sp>
      <p:pic>
        <p:nvPicPr>
          <p:cNvPr id="1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2096095"/>
            <a:ext cx="4443889"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Model Selection</a:t>
            </a:r>
            <a:endParaRPr lang="en-US" sz="4374" dirty="0"/>
          </a:p>
        </p:txBody>
      </p:sp>
      <p:sp>
        <p:nvSpPr>
          <p:cNvPr id="5" name="Text 2"/>
          <p:cNvSpPr/>
          <p:nvPr/>
        </p:nvSpPr>
        <p:spPr>
          <a:xfrm>
            <a:off x="2037993" y="3234809"/>
            <a:ext cx="10554414" cy="355402"/>
          </a:xfrm>
          <a:prstGeom prst="rect">
            <a:avLst/>
          </a:prstGeom>
          <a:noFill/>
          <a:ln/>
        </p:spPr>
        <p:txBody>
          <a:bodyPr wrap="non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Since their are so many available model but trying to learn how a model works so  steps followed are</a:t>
            </a:r>
            <a:endParaRPr lang="en-US" sz="1750" dirty="0"/>
          </a:p>
        </p:txBody>
      </p:sp>
      <p:sp>
        <p:nvSpPr>
          <p:cNvPr id="6" name="Text 3"/>
          <p:cNvSpPr/>
          <p:nvPr/>
        </p:nvSpPr>
        <p:spPr>
          <a:xfrm>
            <a:off x="2393394" y="3840123"/>
            <a:ext cx="10199013"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Visit teachable.google.com to train our model with our data</a:t>
            </a:r>
            <a:endParaRPr lang="en-US" sz="1750" dirty="0"/>
          </a:p>
        </p:txBody>
      </p:sp>
      <p:sp>
        <p:nvSpPr>
          <p:cNvPr id="7" name="Text 4"/>
          <p:cNvSpPr/>
          <p:nvPr/>
        </p:nvSpPr>
        <p:spPr>
          <a:xfrm>
            <a:off x="2393394" y="4284345"/>
            <a:ext cx="10199013"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The generated model is downloaded</a:t>
            </a:r>
            <a:endParaRPr lang="en-US" sz="1750" dirty="0"/>
          </a:p>
        </p:txBody>
      </p:sp>
      <p:sp>
        <p:nvSpPr>
          <p:cNvPr id="8" name="Text 5"/>
          <p:cNvSpPr/>
          <p:nvPr/>
        </p:nvSpPr>
        <p:spPr>
          <a:xfrm>
            <a:off x="2393394" y="4728567"/>
            <a:ext cx="10199013"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Now the reference of this is given reference in test.py file</a:t>
            </a:r>
            <a:endParaRPr lang="en-US" sz="1750" dirty="0"/>
          </a:p>
        </p:txBody>
      </p:sp>
      <p:sp>
        <p:nvSpPr>
          <p:cNvPr id="9" name="Text 6"/>
          <p:cNvSpPr/>
          <p:nvPr/>
        </p:nvSpPr>
        <p:spPr>
          <a:xfrm>
            <a:off x="2393394" y="5172789"/>
            <a:ext cx="10199013"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The labels are gives in a list and these are compared with those gives by our tens flow keras model </a:t>
            </a:r>
            <a:endParaRPr lang="en-US" sz="1750" dirty="0"/>
          </a:p>
        </p:txBody>
      </p:sp>
      <p:sp>
        <p:nvSpPr>
          <p:cNvPr id="10" name="Text 7"/>
          <p:cNvSpPr/>
          <p:nvPr/>
        </p:nvSpPr>
        <p:spPr>
          <a:xfrm>
            <a:off x="2037993" y="5778103"/>
            <a:ext cx="10554414" cy="355402"/>
          </a:xfrm>
          <a:prstGeom prst="rect">
            <a:avLst/>
          </a:prstGeom>
          <a:noFill/>
          <a:ln/>
        </p:spPr>
        <p:txBody>
          <a:bodyPr wrap="none" rtlCol="0" anchor="t"/>
          <a:lstStyle/>
          <a:p>
            <a:pPr indent="0" marL="0">
              <a:lnSpc>
                <a:spcPts val="2799"/>
              </a:lnSpc>
              <a:buNone/>
            </a:pP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2023-11-06T06:02:32Z</dcterms:created>
  <dcterms:modified xsi:type="dcterms:W3CDTF">2023-11-06T06:02:32Z</dcterms:modified>
</cp:coreProperties>
</file>